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7"/>
  </p:notesMasterIdLst>
  <p:sldIdLst>
    <p:sldId id="289" r:id="rId5"/>
    <p:sldId id="303" r:id="rId6"/>
    <p:sldId id="304" r:id="rId7"/>
    <p:sldId id="302" r:id="rId8"/>
    <p:sldId id="308" r:id="rId9"/>
    <p:sldId id="294" r:id="rId10"/>
    <p:sldId id="305" r:id="rId11"/>
    <p:sldId id="279" r:id="rId12"/>
    <p:sldId id="274" r:id="rId13"/>
    <p:sldId id="280" r:id="rId14"/>
    <p:sldId id="283" r:id="rId15"/>
    <p:sldId id="285" r:id="rId16"/>
    <p:sldId id="284" r:id="rId17"/>
    <p:sldId id="301" r:id="rId18"/>
    <p:sldId id="306" r:id="rId19"/>
    <p:sldId id="307" r:id="rId20"/>
    <p:sldId id="290" r:id="rId21"/>
    <p:sldId id="292" r:id="rId22"/>
    <p:sldId id="293" r:id="rId23"/>
    <p:sldId id="295" r:id="rId24"/>
    <p:sldId id="300" r:id="rId25"/>
    <p:sldId id="296"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164ABEF8-358B-491D-B376-5E84A504ED45}">
          <p14:sldIdLst>
            <p14:sldId id="303"/>
          </p14:sldIdLst>
        </p14:section>
        <p14:section name="session 1" id="{06D66606-245B-4817-916E-2B4D051C76D3}">
          <p14:sldIdLst>
            <p14:sldId id="304"/>
            <p14:sldId id="302"/>
            <p14:sldId id="308"/>
            <p14:sldId id="294"/>
          </p14:sldIdLst>
        </p14:section>
        <p14:section name="session 2" id="{3184C404-F2CC-4DBE-82A7-2008585BE306}">
          <p14:sldIdLst>
            <p14:sldId id="305"/>
            <p14:sldId id="279"/>
            <p14:sldId id="274"/>
            <p14:sldId id="280"/>
            <p14:sldId id="283"/>
            <p14:sldId id="285"/>
            <p14:sldId id="284"/>
            <p14:sldId id="301"/>
          </p14:sldIdLst>
        </p14:section>
        <p14:section name="session 3" id="{C31AD4AB-F5B5-45B4-8EF7-9094BD832FB8}">
          <p14:sldIdLst>
            <p14:sldId id="306"/>
            <p14:sldId id="307"/>
            <p14:sldId id="290"/>
            <p14:sldId id="292"/>
            <p14:sldId id="293"/>
            <p14:sldId id="295"/>
            <p14:sldId id="300"/>
            <p14:sldId id="296"/>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87" autoAdjust="0"/>
    <p:restoredTop sz="86410" autoAdjust="0"/>
  </p:normalViewPr>
  <p:slideViewPr>
    <p:cSldViewPr snapToGrid="0" snapToObjects="1" showGuides="1">
      <p:cViewPr varScale="1">
        <p:scale>
          <a:sx n="118" d="100"/>
          <a:sy n="118" d="100"/>
        </p:scale>
        <p:origin x="78" y="234"/>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tiff>
</file>

<file path=ppt/media/image13.jpeg>
</file>

<file path=ppt/media/image14.png>
</file>

<file path=ppt/media/image15.png>
</file>

<file path=ppt/media/image16.jpeg>
</file>

<file path=ppt/media/image17.png>
</file>

<file path=ppt/media/image18.png>
</file>

<file path=ppt/media/image2.jpeg>
</file>

<file path=ppt/media/image3.jpeg>
</file>

<file path=ppt/media/image4.jpeg>
</file>

<file path=ppt/media/image5.jpeg>
</file>

<file path=ppt/media/image6.jpeg>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5/9/2025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ncbi.nlm.nih.gov/pmc/articles/PMC6640316/#B35"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www.ncbi.nlm.nih.gov/pmc/articles/PMC6640316/table/T5/" TargetMode="External"/><Relationship Id="rId4" Type="http://schemas.openxmlformats.org/officeDocument/2006/relationships/hyperlink" Target="https://www.ncbi.nlm.nih.gov/pmc/articles/PMC6640316/#B9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Geoff Cumming made his argument very eloquently in this video, why </a:t>
            </a:r>
            <a:r>
              <a:rPr lang="en-GB"/>
              <a:t>not watch it</a:t>
            </a:r>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3919037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Instead you preregister, simplify design to get more power, pick your contrasts instead of going for the omnibus </a:t>
            </a:r>
            <a:r>
              <a:rPr lang="en-GB" dirty="0" err="1"/>
              <a:t>anova</a:t>
            </a:r>
            <a:r>
              <a:rPr lang="en-GB" dirty="0"/>
              <a:t>.</a:t>
            </a:r>
          </a:p>
        </p:txBody>
      </p:sp>
      <p:sp>
        <p:nvSpPr>
          <p:cNvPr id="4" name="Slide Number Placeholder 3"/>
          <p:cNvSpPr>
            <a:spLocks noGrp="1"/>
          </p:cNvSpPr>
          <p:nvPr>
            <p:ph type="sldNum" sz="quarter" idx="5"/>
          </p:nvPr>
        </p:nvSpPr>
        <p:spPr/>
        <p:txBody>
          <a:bodyPr/>
          <a:lstStyle/>
          <a:p>
            <a:fld id="{CFF7FDB0-D464-4A93-8BD5-E65AAC80205D}" type="slidenum">
              <a:rPr lang="en-GB" smtClean="0"/>
              <a:t>8</a:t>
            </a:fld>
            <a:endParaRPr lang="en-GB"/>
          </a:p>
        </p:txBody>
      </p:sp>
    </p:spTree>
    <p:extLst>
      <p:ext uri="{BB962C8B-B14F-4D97-AF65-F5344CB8AC3E}">
        <p14:creationId xmlns:p14="http://schemas.microsoft.com/office/powerpoint/2010/main" val="3654552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should become experts in this, as this is often hard and we need to have a good understanding of it to argue our case. If we test hypothesis we need to be able to justify our samples. Every field has its difficulties with this. As argued in the paper, simulation can sometimes be the easy way, while also allowing your to think deeper about the data you are collecting.</a:t>
            </a:r>
          </a:p>
        </p:txBody>
      </p:sp>
      <p:sp>
        <p:nvSpPr>
          <p:cNvPr id="4" name="Slide Number Placeholder 3"/>
          <p:cNvSpPr>
            <a:spLocks noGrp="1"/>
          </p:cNvSpPr>
          <p:nvPr>
            <p:ph type="sldNum" sz="quarter" idx="5"/>
          </p:nvPr>
        </p:nvSpPr>
        <p:spPr/>
        <p:txBody>
          <a:bodyPr/>
          <a:lstStyle/>
          <a:p>
            <a:fld id="{ED55D989-B6DD-4AF0-B7E3-84084690796F}" type="slidenum">
              <a:rPr lang="en-GB" smtClean="0"/>
              <a:t>9</a:t>
            </a:fld>
            <a:endParaRPr lang="en-GB"/>
          </a:p>
        </p:txBody>
      </p:sp>
    </p:spTree>
    <p:extLst>
      <p:ext uri="{BB962C8B-B14F-4D97-AF65-F5344CB8AC3E}">
        <p14:creationId xmlns:p14="http://schemas.microsoft.com/office/powerpoint/2010/main" val="1928114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Probably something we need to get familiar with. The fact an effect is statistically significant is not enough in itself!</a:t>
            </a:r>
          </a:p>
        </p:txBody>
      </p:sp>
      <p:sp>
        <p:nvSpPr>
          <p:cNvPr id="4" name="Slide Number Placeholder 3"/>
          <p:cNvSpPr>
            <a:spLocks noGrp="1"/>
          </p:cNvSpPr>
          <p:nvPr>
            <p:ph type="sldNum" sz="quarter" idx="5"/>
          </p:nvPr>
        </p:nvSpPr>
        <p:spPr/>
        <p:txBody>
          <a:bodyPr/>
          <a:lstStyle/>
          <a:p>
            <a:fld id="{ED55D989-B6DD-4AF0-B7E3-84084690796F}" type="slidenum">
              <a:rPr lang="en-GB" smtClean="0"/>
              <a:t>10</a:t>
            </a:fld>
            <a:endParaRPr lang="en-GB"/>
          </a:p>
        </p:txBody>
      </p:sp>
    </p:spTree>
    <p:extLst>
      <p:ext uri="{BB962C8B-B14F-4D97-AF65-F5344CB8AC3E}">
        <p14:creationId xmlns:p14="http://schemas.microsoft.com/office/powerpoint/2010/main" val="1502320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Fira Sans" panose="020B0503050000020004" pitchFamily="34" charset="0"/>
              </a:rPr>
              <a:t>Ioannides (2008)</a:t>
            </a:r>
          </a:p>
          <a:p>
            <a:pPr algn="l"/>
            <a:r>
              <a:rPr lang="en-GB" b="0" i="0" dirty="0">
                <a:solidFill>
                  <a:srgbClr val="333333"/>
                </a:solidFill>
                <a:effectLst/>
                <a:latin typeface="Fira Sans" panose="020B0503050000020004" pitchFamily="34" charset="0"/>
              </a:rPr>
              <a:t>“Effect sizes of newly discovered true (non-null) associations are inherently inflated on average. This is due to the key characteristic of the discovery process. Inflation is expected when, to claim success (discovery), an association has to pass a certain threshold of statistical significance, and the study that leads to the discovery has suboptimal power to make the discovery at the requested threshold of statistical significance. Both conditions are necessary to inflate effect sizes. If investigators were not fixated on claiming discoveries based on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 thresholds, this would not be an issue. Similarly if the discovery studies were fully powered, inflation would not be an issue. Selection usually entails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values, but a similar pattern may be seen if selection is based on effect size or some other threshold measure.”</a:t>
            </a:r>
          </a:p>
          <a:p>
            <a:pPr algn="l"/>
            <a:endParaRPr lang="en-GB" b="0" i="0" dirty="0">
              <a:solidFill>
                <a:srgbClr val="333333"/>
              </a:solidFill>
              <a:effectLst/>
              <a:latin typeface="Fira Sans" panose="020B0503050000020004" pitchFamily="34" charset="0"/>
            </a:endParaRPr>
          </a:p>
          <a:p>
            <a:pPr algn="l"/>
            <a:r>
              <a:rPr lang="en-GB" b="0" i="0" dirty="0">
                <a:solidFill>
                  <a:srgbClr val="333333"/>
                </a:solidFill>
                <a:effectLst/>
                <a:latin typeface="Fira Sans" panose="020B0503050000020004" pitchFamily="34" charset="0"/>
              </a:rPr>
              <a:t>“For illustrative purposes, I use here a simulation approach to demonstrate this phenomenon and the relationship between inflation and lack of power. Suppose that the true odds ratio (OR) for an association is 1.10 or 1.25 and that the proportion of exposed individuals in the control group is 30%. We can simulate a set of studies that have an equal number of participants (n) in each of the 2 compared groups. The number of exposed in the control group in each simulated study is drawn randomly from a binomial distribution with probability 0.30. The number of exposed in the case group in each simulated study is drawn randomly from a binomial distribution with probability 0.3203 or 0.3488, so as to correspond to OR = 1.10 and 1.25, respectively. The median OR of these simulated studies is expected to be 1.10 or 1.25, respectively. However, this is not so when we focus only on the simulated studies that have a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 for the association crossing a specific level of statistical significance. </a:t>
            </a:r>
            <a:r>
              <a:rPr lang="en-GB" b="0" i="0" u="none" strike="noStrike" dirty="0">
                <a:solidFill>
                  <a:srgbClr val="005B92"/>
                </a:solidFill>
                <a:effectLst/>
                <a:latin typeface="Fira Sans" panose="020B0503050000020004" pitchFamily="34" charset="0"/>
              </a:rPr>
              <a:t>Table 2</a:t>
            </a:r>
            <a:r>
              <a:rPr lang="en-GB" b="0" i="0" dirty="0">
                <a:solidFill>
                  <a:srgbClr val="333333"/>
                </a:solidFill>
                <a:effectLst/>
                <a:latin typeface="Fira Sans" panose="020B0503050000020004" pitchFamily="34" charset="0"/>
              </a:rPr>
              <a:t> shows the median and IQR of the ORs that cross the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 = 0.05” threshold of statistical significance for different values of n. As shown, even though the true OR is 1.10, the median observed OR when a study discovers this association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&lt; 0.05) is 1.51 when n = 250 (a study of 500 participants total). With similar sample sizes, when the true OR = 1.25, the discovered median OR is 1.60. When the studies have n = 50 (100 participants total), the median discovered OR is 2.73 instead of 1.25, representing huge inflation. One should note also the skewed nature of the distributions of discovered effects.”</a:t>
            </a:r>
          </a:p>
          <a:p>
            <a:br>
              <a:rPr lang="en-GB" dirty="0"/>
            </a:br>
            <a:endParaRPr lang="en-GB" dirty="0"/>
          </a:p>
        </p:txBody>
      </p:sp>
      <p:sp>
        <p:nvSpPr>
          <p:cNvPr id="4" name="Slide Number Placeholder 3"/>
          <p:cNvSpPr>
            <a:spLocks noGrp="1"/>
          </p:cNvSpPr>
          <p:nvPr>
            <p:ph type="sldNum" sz="quarter" idx="5"/>
          </p:nvPr>
        </p:nvSpPr>
        <p:spPr/>
        <p:txBody>
          <a:bodyPr/>
          <a:lstStyle/>
          <a:p>
            <a:fld id="{ED55D989-B6DD-4AF0-B7E3-84084690796F}" type="slidenum">
              <a:rPr lang="en-GB" smtClean="0"/>
              <a:t>11</a:t>
            </a:fld>
            <a:endParaRPr lang="en-GB"/>
          </a:p>
        </p:txBody>
      </p:sp>
    </p:spTree>
    <p:extLst>
      <p:ext uri="{BB962C8B-B14F-4D97-AF65-F5344CB8AC3E}">
        <p14:creationId xmlns:p14="http://schemas.microsoft.com/office/powerpoint/2010/main" val="2820457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Probably something we need to get familiar with. The fact an effect is statistically significant is not enough in itself!</a:t>
            </a:r>
          </a:p>
          <a:p>
            <a:endParaRPr lang="en-GB" dirty="0"/>
          </a:p>
          <a:p>
            <a:r>
              <a:rPr lang="en-GB" dirty="0" err="1"/>
              <a:t>Brysbaert</a:t>
            </a:r>
            <a:r>
              <a:rPr lang="en-GB" dirty="0"/>
              <a:t>: </a:t>
            </a:r>
            <a:r>
              <a:rPr lang="en-GB" b="1" dirty="0"/>
              <a:t>“</a:t>
            </a:r>
            <a:r>
              <a:rPr lang="en-GB" b="1" dirty="0" err="1"/>
              <a:t>Brysbaert</a:t>
            </a:r>
            <a:r>
              <a:rPr lang="en-GB" b="1" dirty="0"/>
              <a:t> and Stevens (2018) showed how a mere 16 ms priming effect (</a:t>
            </a:r>
            <a:r>
              <a:rPr lang="en-GB" b="1" dirty="0" err="1"/>
              <a:t>dav</a:t>
            </a:r>
            <a:r>
              <a:rPr lang="en-GB" b="1" dirty="0"/>
              <a:t> = .08) can be turned into a large effect size (</a:t>
            </a:r>
            <a:r>
              <a:rPr lang="en-GB" b="1" dirty="0" err="1"/>
              <a:t>dz</a:t>
            </a:r>
            <a:r>
              <a:rPr lang="en-GB" b="1" dirty="0"/>
              <a:t> = .9) when 210 words are presented per condition. Similarly, Zwaan et al. (2018) showed that several effects in cognitive psychology have effect sizes of </a:t>
            </a:r>
            <a:r>
              <a:rPr lang="en-GB" b="1" dirty="0" err="1"/>
              <a:t>dz</a:t>
            </a:r>
            <a:r>
              <a:rPr lang="en-GB" b="1" dirty="0"/>
              <a:t> &gt; .5 when based on multiple observations per condition. So, another way to increase the power of the design is not to increase the number of participants but the number of observations per cell of the design (see also </a:t>
            </a:r>
            <a:r>
              <a:rPr lang="en-GB" b="1" dirty="0" err="1"/>
              <a:t>Rouder</a:t>
            </a:r>
            <a:r>
              <a:rPr lang="en-GB" b="1" dirty="0"/>
              <a:t> &amp; </a:t>
            </a:r>
            <a:r>
              <a:rPr lang="en-GB" b="1" dirty="0" err="1"/>
              <a:t>Haaf</a:t>
            </a:r>
            <a:r>
              <a:rPr lang="en-GB" b="1" dirty="0"/>
              <a:t>, 2018).”</a:t>
            </a:r>
          </a:p>
          <a:p>
            <a:endParaRPr lang="en-GB" b="1" dirty="0"/>
          </a:p>
          <a:p>
            <a:r>
              <a:rPr lang="en-GB" b="1" dirty="0"/>
              <a:t>Look at reliability to see whether you can benefit from adding more observations:</a:t>
            </a:r>
          </a:p>
          <a:p>
            <a:endParaRPr lang="en-GB" b="1" dirty="0"/>
          </a:p>
          <a:p>
            <a:pPr algn="l">
              <a:spcBef>
                <a:spcPts val="2000"/>
              </a:spcBef>
              <a:spcAft>
                <a:spcPts val="2000"/>
              </a:spcAft>
            </a:pPr>
            <a:r>
              <a:rPr lang="en-GB" b="0" i="0" dirty="0">
                <a:solidFill>
                  <a:srgbClr val="212121"/>
                </a:solidFill>
                <a:effectLst/>
                <a:latin typeface="Cambria" panose="02040503050406030204" pitchFamily="18" charset="0"/>
              </a:rPr>
              <a:t>The R package </a:t>
            </a:r>
            <a:r>
              <a:rPr lang="en-GB" b="0" i="1" dirty="0">
                <a:solidFill>
                  <a:srgbClr val="212121"/>
                </a:solidFill>
                <a:effectLst/>
                <a:latin typeface="Cambria" panose="02040503050406030204" pitchFamily="18" charset="0"/>
              </a:rPr>
              <a:t>psychometric</a:t>
            </a:r>
            <a:r>
              <a:rPr lang="en-GB" b="0" i="0" dirty="0">
                <a:solidFill>
                  <a:srgbClr val="212121"/>
                </a:solidFill>
                <a:effectLst/>
                <a:latin typeface="Cambria" panose="02040503050406030204" pitchFamily="18" charset="0"/>
              </a:rPr>
              <a:t> by Fletcher (</a:t>
            </a:r>
            <a:r>
              <a:rPr lang="en-GB" b="0" i="0" u="sng" dirty="0">
                <a:solidFill>
                  <a:srgbClr val="376FAA"/>
                </a:solidFill>
                <a:effectLst/>
                <a:latin typeface="Cambria" panose="02040503050406030204" pitchFamily="18" charset="0"/>
                <a:hlinkClick r:id="rId3"/>
              </a:rPr>
              <a:t>2015</a:t>
            </a:r>
            <a:r>
              <a:rPr lang="en-GB" b="0" i="0" dirty="0">
                <a:solidFill>
                  <a:srgbClr val="212121"/>
                </a:solidFill>
                <a:effectLst/>
                <a:latin typeface="Cambria" panose="02040503050406030204" pitchFamily="18" charset="0"/>
              </a:rPr>
              <a:t>) contains commands to calculate the two intraclass correlations of </a:t>
            </a:r>
            <a:r>
              <a:rPr lang="en-GB" b="0" i="0" dirty="0" err="1">
                <a:solidFill>
                  <a:srgbClr val="212121"/>
                </a:solidFill>
                <a:effectLst/>
                <a:latin typeface="Cambria" panose="02040503050406030204" pitchFamily="18" charset="0"/>
              </a:rPr>
              <a:t>Shrout</a:t>
            </a:r>
            <a:r>
              <a:rPr lang="en-GB" b="0" i="0" dirty="0">
                <a:solidFill>
                  <a:srgbClr val="212121"/>
                </a:solidFill>
                <a:effectLst/>
                <a:latin typeface="Cambria" panose="02040503050406030204" pitchFamily="18" charset="0"/>
              </a:rPr>
              <a:t> and Fleiss (</a:t>
            </a:r>
            <a:r>
              <a:rPr lang="en-GB" b="0" i="0" u="sng" dirty="0">
                <a:solidFill>
                  <a:srgbClr val="376FAA"/>
                </a:solidFill>
                <a:effectLst/>
                <a:latin typeface="Cambria" panose="02040503050406030204" pitchFamily="18" charset="0"/>
                <a:hlinkClick r:id="rId4"/>
              </a:rPr>
              <a:t>1979</a:t>
            </a:r>
            <a:r>
              <a:rPr lang="en-GB" b="0" i="0" dirty="0">
                <a:solidFill>
                  <a:srgbClr val="212121"/>
                </a:solidFill>
                <a:effectLst/>
                <a:latin typeface="Cambria" panose="02040503050406030204" pitchFamily="18" charset="0"/>
              </a:rPr>
              <a:t>). All you have to do is to import the full Table </a:t>
            </a:r>
            <a:r>
              <a:rPr lang="en-GB" b="0" i="0" u="none" strike="noStrike" dirty="0">
                <a:solidFill>
                  <a:srgbClr val="376FAA"/>
                </a:solidFill>
                <a:effectLst/>
                <a:latin typeface="Cambria" panose="02040503050406030204" pitchFamily="18" charset="0"/>
                <a:hlinkClick r:id="rId5"/>
              </a:rPr>
              <a:t>​Table5</a:t>
            </a:r>
            <a:r>
              <a:rPr lang="en-GB" b="0" i="0" u="sng" dirty="0">
                <a:solidFill>
                  <a:srgbClr val="376FAA"/>
                </a:solidFill>
                <a:effectLst/>
                <a:latin typeface="Cambria" panose="02040503050406030204" pitchFamily="18" charset="0"/>
                <a:hlinkClick r:id="rId5"/>
              </a:rPr>
              <a:t>5</a:t>
            </a:r>
            <a:r>
              <a:rPr lang="en-GB" b="0" i="0" dirty="0">
                <a:solidFill>
                  <a:srgbClr val="212121"/>
                </a:solidFill>
                <a:effectLst/>
                <a:latin typeface="Cambria" panose="02040503050406030204" pitchFamily="18" charset="0"/>
              </a:rPr>
              <a:t> (long notation) in R and use the following commands:</a:t>
            </a:r>
          </a:p>
          <a:p>
            <a:pPr algn="l">
              <a:spcBef>
                <a:spcPts val="2000"/>
              </a:spcBef>
              <a:spcAft>
                <a:spcPts val="2000"/>
              </a:spcAft>
              <a:buFont typeface="Arial" panose="020B0604020202020204" pitchFamily="34" charset="0"/>
              <a:buChar char="•"/>
            </a:pPr>
            <a:r>
              <a:rPr lang="en-GB" b="0" i="0" dirty="0">
                <a:solidFill>
                  <a:srgbClr val="212121"/>
                </a:solidFill>
                <a:effectLst/>
                <a:latin typeface="Cambria" panose="02040503050406030204" pitchFamily="18" charset="0"/>
              </a:rPr>
              <a:t>library(psychometric)</a:t>
            </a:r>
          </a:p>
          <a:p>
            <a:pPr algn="l">
              <a:spcBef>
                <a:spcPts val="2000"/>
              </a:spcBef>
              <a:spcAft>
                <a:spcPts val="2000"/>
              </a:spcAft>
              <a:buFont typeface="Arial" panose="020B0604020202020204" pitchFamily="34" charset="0"/>
              <a:buChar char="•"/>
            </a:pPr>
            <a:r>
              <a:rPr lang="en-GB" b="0" i="0" dirty="0">
                <a:solidFill>
                  <a:srgbClr val="212121"/>
                </a:solidFill>
                <a:effectLst/>
                <a:latin typeface="Cambria" panose="02040503050406030204" pitchFamily="18" charset="0"/>
              </a:rPr>
              <a:t>ICC1.lme(Response, Participant, data=Table5)</a:t>
            </a:r>
          </a:p>
          <a:p>
            <a:pPr algn="l">
              <a:spcBef>
                <a:spcPts val="2000"/>
              </a:spcBef>
              <a:spcAft>
                <a:spcPts val="2000"/>
              </a:spcAft>
              <a:buFont typeface="Arial" panose="020B0604020202020204" pitchFamily="34" charset="0"/>
              <a:buChar char="•"/>
            </a:pPr>
            <a:r>
              <a:rPr lang="en-GB" b="0" i="0" dirty="0">
                <a:solidFill>
                  <a:srgbClr val="212121"/>
                </a:solidFill>
                <a:effectLst/>
                <a:latin typeface="Cambria" panose="02040503050406030204" pitchFamily="18" charset="0"/>
              </a:rPr>
              <a:t>ICC2.lme(Response, Participant, data=Table5)</a:t>
            </a:r>
          </a:p>
          <a:p>
            <a:endParaRPr lang="en-GB" b="1" dirty="0"/>
          </a:p>
          <a:p>
            <a:r>
              <a:rPr lang="en-GB" b="1" dirty="0"/>
              <a:t>…</a:t>
            </a:r>
          </a:p>
        </p:txBody>
      </p:sp>
      <p:sp>
        <p:nvSpPr>
          <p:cNvPr id="4" name="Slide Number Placeholder 3"/>
          <p:cNvSpPr>
            <a:spLocks noGrp="1"/>
          </p:cNvSpPr>
          <p:nvPr>
            <p:ph type="sldNum" sz="quarter" idx="5"/>
          </p:nvPr>
        </p:nvSpPr>
        <p:spPr/>
        <p:txBody>
          <a:bodyPr/>
          <a:lstStyle/>
          <a:p>
            <a:fld id="{ED55D989-B6DD-4AF0-B7E3-84084690796F}" type="slidenum">
              <a:rPr lang="en-GB" smtClean="0"/>
              <a:t>13</a:t>
            </a:fld>
            <a:endParaRPr lang="en-GB"/>
          </a:p>
        </p:txBody>
      </p:sp>
    </p:spTree>
    <p:extLst>
      <p:ext uri="{BB962C8B-B14F-4D97-AF65-F5344CB8AC3E}">
        <p14:creationId xmlns:p14="http://schemas.microsoft.com/office/powerpoint/2010/main" val="19344421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198000" indent="-198000">
              <a:spcBef>
                <a:spcPts val="300"/>
              </a:spcBef>
              <a:spcAft>
                <a:spcPts val="300"/>
              </a:spcAft>
              <a:buFont typeface="Lucida Grande"/>
              <a:buChar char="-"/>
              <a:defRPr sz="1800" b="0" i="0" baseline="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F0C4-8D98-289E-BBD4-1B596C6E04F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247B4E7-C337-2A0C-03C9-19474BBFCC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2EBF487-1551-62F2-4DDE-DB8D0AFA6281}"/>
              </a:ext>
            </a:extLst>
          </p:cNvPr>
          <p:cNvSpPr>
            <a:spLocks noGrp="1"/>
          </p:cNvSpPr>
          <p:nvPr>
            <p:ph type="dt" sz="half" idx="10"/>
          </p:nvPr>
        </p:nvSpPr>
        <p:spPr/>
        <p:txBody>
          <a:bodyPr/>
          <a:lstStyle/>
          <a:p>
            <a:fld id="{0B6560AC-E384-4FDB-9432-E80420ABF8DC}" type="datetimeFigureOut">
              <a:rPr lang="en-GB" smtClean="0"/>
              <a:t>09/05/2025</a:t>
            </a:fld>
            <a:endParaRPr lang="en-GB"/>
          </a:p>
        </p:txBody>
      </p:sp>
      <p:sp>
        <p:nvSpPr>
          <p:cNvPr id="5" name="Footer Placeholder 4">
            <a:extLst>
              <a:ext uri="{FF2B5EF4-FFF2-40B4-BE49-F238E27FC236}">
                <a16:creationId xmlns:a16="http://schemas.microsoft.com/office/drawing/2014/main" id="{025BEF9E-95DC-FE4F-EFDE-11628A59D5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65BDC87-294E-72B3-F025-69BECC4741A3}"/>
              </a:ext>
            </a:extLst>
          </p:cNvPr>
          <p:cNvSpPr>
            <a:spLocks noGrp="1"/>
          </p:cNvSpPr>
          <p:nvPr>
            <p:ph type="sldNum" sz="quarter" idx="12"/>
          </p:nvPr>
        </p:nvSpPr>
        <p:spPr/>
        <p:txBody>
          <a:bodyPr/>
          <a:lstStyle/>
          <a:p>
            <a:fld id="{F9099C12-3AA1-46B7-8262-F0FE6018C615}" type="slidenum">
              <a:rPr lang="en-GB" smtClean="0"/>
              <a:t>‹#›</a:t>
            </a:fld>
            <a:endParaRPr lang="en-GB"/>
          </a:p>
        </p:txBody>
      </p:sp>
    </p:spTree>
    <p:extLst>
      <p:ext uri="{BB962C8B-B14F-4D97-AF65-F5344CB8AC3E}">
        <p14:creationId xmlns:p14="http://schemas.microsoft.com/office/powerpoint/2010/main" val="3094561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09/05/2025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 id="2147483726" r:id="rId20"/>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177/0023677218767478" TargetMode="External"/><Relationship Id="rId2" Type="http://schemas.openxmlformats.org/officeDocument/2006/relationships/notesSlide" Target="../notesSlides/notesSlide5.xml"/><Relationship Id="rId1" Type="http://schemas.openxmlformats.org/officeDocument/2006/relationships/slideLayout" Target="../slideLayouts/slideLayout20.xml"/><Relationship Id="rId5" Type="http://schemas.openxmlformats.org/officeDocument/2006/relationships/image" Target="../media/image16.jpeg"/><Relationship Id="rId4" Type="http://schemas.openxmlformats.org/officeDocument/2006/relationships/hyperlink" Target="https://doi.org/10.1371/journal.pmed.0020124"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5.xml"/><Relationship Id="rId1" Type="http://schemas.openxmlformats.org/officeDocument/2006/relationships/video" Target="https://www.youtube.com/embed/ez4DgdurRPg?feature=oembed" TargetMode="Externa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matthewbjane.quarto.pub/" TargetMode="Externa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2022752"/>
            <a:ext cx="7679338" cy="1326105"/>
          </a:xfrm>
        </p:spPr>
        <p:txBody>
          <a:bodyPr/>
          <a:lstStyle/>
          <a:p>
            <a:r>
              <a:rPr lang="en-US" dirty="0"/>
              <a:t>Day 2: Understanding challenges to reproducibility</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544529"/>
            <a:ext cx="4749325" cy="1161316"/>
          </a:xfrm>
        </p:spPr>
        <p:txBody>
          <a:bodyPr/>
          <a:lstStyle/>
          <a:p>
            <a:r>
              <a:rPr lang="en-US"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Low power and replicability</a:t>
            </a:r>
          </a:p>
        </p:txBody>
      </p:sp>
      <p:sp>
        <p:nvSpPr>
          <p:cNvPr id="3" name="Content Placeholder 2"/>
          <p:cNvSpPr>
            <a:spLocks noGrp="1"/>
          </p:cNvSpPr>
          <p:nvPr>
            <p:ph idx="1"/>
          </p:nvPr>
        </p:nvSpPr>
        <p:spPr/>
        <p:txBody>
          <a:bodyPr/>
          <a:lstStyle/>
          <a:p>
            <a:pPr marL="0" indent="0">
              <a:buNone/>
            </a:pPr>
            <a:r>
              <a:rPr lang="en-GB" b="1" dirty="0"/>
              <a:t>Desk reject from </a:t>
            </a:r>
            <a:r>
              <a:rPr lang="en-GB" b="1" i="1" dirty="0"/>
              <a:t>Affective Sciences</a:t>
            </a:r>
          </a:p>
          <a:p>
            <a:pPr marL="0" indent="0">
              <a:buNone/>
            </a:pPr>
            <a:r>
              <a:rPr lang="en-GB" i="1" dirty="0"/>
              <a:t>“A key concern, however, is the quite </a:t>
            </a:r>
            <a:r>
              <a:rPr lang="en-GB" b="1" i="1" dirty="0"/>
              <a:t>small sample size</a:t>
            </a:r>
            <a:r>
              <a:rPr lang="en-GB" i="1" dirty="0"/>
              <a:t>. Although a power analysis is provided, </a:t>
            </a:r>
            <a:r>
              <a:rPr lang="en-GB" b="1" i="1" dirty="0"/>
              <a:t>no justification is given for the anticipated "medium" effect size</a:t>
            </a:r>
            <a:r>
              <a:rPr lang="en-GB" i="1" dirty="0"/>
              <a:t>, and the study does not appear to have been preregistered. </a:t>
            </a:r>
            <a:r>
              <a:rPr lang="en-GB" i="1" dirty="0">
                <a:solidFill>
                  <a:srgbClr val="0070C0"/>
                </a:solidFill>
              </a:rPr>
              <a:t>Although small sample sizes may provide ample power to reject the null hypothesis </a:t>
            </a:r>
            <a:r>
              <a:rPr lang="en-GB" i="1" dirty="0"/>
              <a:t>in within-between interactions, they still suffer from </a:t>
            </a:r>
            <a:r>
              <a:rPr lang="en-GB" b="1" i="1" dirty="0"/>
              <a:t>problems with effect size estimation and generalizability</a:t>
            </a:r>
            <a:r>
              <a:rPr lang="en-GB" i="1" dirty="0"/>
              <a:t>.“</a:t>
            </a:r>
          </a:p>
        </p:txBody>
      </p:sp>
    </p:spTree>
    <p:extLst>
      <p:ext uri="{BB962C8B-B14F-4D97-AF65-F5344CB8AC3E}">
        <p14:creationId xmlns:p14="http://schemas.microsoft.com/office/powerpoint/2010/main" val="1182441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Low power</a:t>
            </a:r>
          </a:p>
        </p:txBody>
      </p:sp>
      <p:sp>
        <p:nvSpPr>
          <p:cNvPr id="3" name="Content Placeholder 2"/>
          <p:cNvSpPr>
            <a:spLocks noGrp="1"/>
          </p:cNvSpPr>
          <p:nvPr>
            <p:ph idx="1"/>
          </p:nvPr>
        </p:nvSpPr>
        <p:spPr/>
        <p:txBody>
          <a:bodyPr>
            <a:normAutofit fontScale="25000" lnSpcReduction="20000"/>
          </a:bodyPr>
          <a:lstStyle/>
          <a:p>
            <a:pPr>
              <a:spcBef>
                <a:spcPct val="0"/>
              </a:spcBef>
            </a:pPr>
            <a:r>
              <a:rPr lang="en-GB" sz="2400" dirty="0">
                <a:ea typeface="+mj-ea"/>
                <a:cs typeface="+mj-cs"/>
              </a:rPr>
              <a:t>By definition: low probability of finding effect that exists</a:t>
            </a:r>
          </a:p>
          <a:p>
            <a:pPr>
              <a:spcBef>
                <a:spcPct val="0"/>
              </a:spcBef>
            </a:pPr>
            <a:endParaRPr lang="en-GB" sz="2400" dirty="0">
              <a:ea typeface="+mj-ea"/>
              <a:cs typeface="+mj-cs"/>
            </a:endParaRPr>
          </a:p>
          <a:p>
            <a:pPr>
              <a:spcBef>
                <a:spcPct val="0"/>
              </a:spcBef>
            </a:pPr>
            <a:r>
              <a:rPr lang="en-GB" sz="2400" dirty="0">
                <a:ea typeface="+mj-ea"/>
                <a:cs typeface="+mj-cs"/>
              </a:rPr>
              <a:t>Low power and effect size: detected effects (p&gt;.05), tend to have (at times “hugely”) inflated effect sizes</a:t>
            </a:r>
          </a:p>
          <a:p>
            <a:pPr>
              <a:spcBef>
                <a:spcPct val="0"/>
              </a:spcBef>
            </a:pPr>
            <a:endParaRPr lang="en-GB" sz="2400" dirty="0">
              <a:ea typeface="+mj-ea"/>
              <a:cs typeface="+mj-cs"/>
            </a:endParaRPr>
          </a:p>
          <a:p>
            <a:pPr>
              <a:spcBef>
                <a:spcPct val="0"/>
              </a:spcBef>
            </a:pPr>
            <a:r>
              <a:rPr lang="en-GB" sz="2400" dirty="0">
                <a:ea typeface="+mj-ea"/>
                <a:cs typeface="+mj-cs"/>
              </a:rPr>
              <a:t>Low power and generalizability (post-study probability the reported finding is true, PPV): as power decreases, the probability that a statistically significant result represents a true effect decreases.</a:t>
            </a:r>
          </a:p>
          <a:p>
            <a:pPr marL="0" indent="0">
              <a:buNone/>
            </a:pPr>
            <a:endParaRPr lang="en-GB" b="1" i="1" dirty="0"/>
          </a:p>
          <a:p>
            <a:pPr marL="0" indent="0">
              <a:buNone/>
            </a:pPr>
            <a:r>
              <a:rPr lang="en-GB" sz="1725" dirty="0" err="1">
                <a:solidFill>
                  <a:srgbClr val="333333"/>
                </a:solidFill>
              </a:rPr>
              <a:t>Lazic</a:t>
            </a:r>
            <a:r>
              <a:rPr lang="en-GB" sz="1725" dirty="0">
                <a:solidFill>
                  <a:srgbClr val="333333"/>
                </a:solidFill>
              </a:rPr>
              <a:t> SE. Four simple ways to increase power without increasing the sample size. </a:t>
            </a:r>
            <a:r>
              <a:rPr lang="en-GB" sz="1725" i="1" dirty="0">
                <a:solidFill>
                  <a:srgbClr val="333333"/>
                </a:solidFill>
              </a:rPr>
              <a:t>Laboratory Animals</a:t>
            </a:r>
            <a:r>
              <a:rPr lang="en-GB" sz="1725" dirty="0">
                <a:solidFill>
                  <a:srgbClr val="333333"/>
                </a:solidFill>
              </a:rPr>
              <a:t>. 2018;52(6):621-629. doi:</a:t>
            </a:r>
            <a:r>
              <a:rPr lang="en-GB" sz="1725" u="sng" dirty="0">
                <a:solidFill>
                  <a:srgbClr val="006ACC"/>
                </a:solidFill>
                <a:hlinkClick r:id="rId3"/>
              </a:rPr>
              <a:t>10.1177/0023677218767478</a:t>
            </a:r>
            <a:endParaRPr lang="en-GB" sz="1725" u="sng" dirty="0">
              <a:solidFill>
                <a:srgbClr val="006ACC"/>
              </a:solidFill>
            </a:endParaRPr>
          </a:p>
          <a:p>
            <a:pPr marL="0" indent="0">
              <a:buNone/>
            </a:pPr>
            <a:endParaRPr lang="en-GB" sz="1725" dirty="0">
              <a:solidFill>
                <a:srgbClr val="333333"/>
              </a:solidFill>
            </a:endParaRPr>
          </a:p>
          <a:p>
            <a:pPr marL="0" indent="0">
              <a:buNone/>
            </a:pPr>
            <a:r>
              <a:rPr lang="en-GB" sz="1725" dirty="0">
                <a:solidFill>
                  <a:srgbClr val="333333"/>
                </a:solidFill>
              </a:rPr>
              <a:t>Ioannidis JPA (2005) Why Most Published Research Findings Are False. PLOS Medicine 2(8): </a:t>
            </a:r>
            <a:r>
              <a:rPr lang="en-GB" sz="1725" dirty="0">
                <a:solidFill>
                  <a:srgbClr val="333333"/>
                </a:solidFill>
                <a:latin typeface="Open Sans" panose="020B0606030504020204" pitchFamily="34" charset="0"/>
              </a:rPr>
              <a:t>e124. </a:t>
            </a:r>
            <a:r>
              <a:rPr lang="en-GB" sz="1725" dirty="0">
                <a:solidFill>
                  <a:srgbClr val="333333"/>
                </a:solidFill>
                <a:latin typeface="Open Sans" panose="020B0606030504020204" pitchFamily="34" charset="0"/>
                <a:hlinkClick r:id="rId4">
                  <a:extLst>
                    <a:ext uri="{A12FA001-AC4F-418D-AE19-62706E023703}">
                      <ahyp:hlinkClr xmlns:ahyp="http://schemas.microsoft.com/office/drawing/2018/hyperlinkcolor" val="tx"/>
                    </a:ext>
                  </a:extLst>
                </a:hlinkClick>
              </a:rPr>
              <a:t>https://doi.org/10.1371/journal.pmed.0020124</a:t>
            </a:r>
            <a:br>
              <a:rPr lang="en-GB" dirty="0"/>
            </a:br>
            <a:endParaRPr lang="en-GB" dirty="0"/>
          </a:p>
          <a:p>
            <a:pPr marL="0" indent="0">
              <a:buNone/>
            </a:pPr>
            <a:r>
              <a:rPr lang="en-GB" sz="1725" dirty="0">
                <a:solidFill>
                  <a:srgbClr val="333333"/>
                </a:solidFill>
              </a:rPr>
              <a:t>Ioannidis, John P. A.. Why Most Discovered True Associations Are Inflated. Epidemiology: September 2008 - Volume 19 - Issue 5 - p 640-648 </a:t>
            </a:r>
            <a:r>
              <a:rPr lang="en-GB" sz="1725" dirty="0" err="1">
                <a:solidFill>
                  <a:srgbClr val="333333"/>
                </a:solidFill>
              </a:rPr>
              <a:t>doi</a:t>
            </a:r>
            <a:r>
              <a:rPr lang="en-GB" sz="1725" dirty="0">
                <a:solidFill>
                  <a:srgbClr val="333333"/>
                </a:solidFill>
              </a:rPr>
              <a:t>: 10.1097/EDE.0b013e31818131e7</a:t>
            </a:r>
            <a:endParaRPr lang="en-GB" sz="3000" dirty="0">
              <a:solidFill>
                <a:srgbClr val="333333"/>
              </a:solidFill>
            </a:endParaRPr>
          </a:p>
        </p:txBody>
      </p:sp>
      <p:pic>
        <p:nvPicPr>
          <p:cNvPr id="1026" name="Picture 2" descr="T2-2">
            <a:extLst>
              <a:ext uri="{FF2B5EF4-FFF2-40B4-BE49-F238E27FC236}">
                <a16:creationId xmlns:a16="http://schemas.microsoft.com/office/drawing/2014/main" id="{4C51A493-635D-C2EA-C4FD-A438421D0A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62164" y="844544"/>
            <a:ext cx="4762851" cy="3002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051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5DBD5-3F91-9D42-978E-571D2333B8AC}"/>
              </a:ext>
            </a:extLst>
          </p:cNvPr>
          <p:cNvSpPr>
            <a:spLocks noGrp="1"/>
          </p:cNvSpPr>
          <p:nvPr>
            <p:ph type="title"/>
          </p:nvPr>
        </p:nvSpPr>
        <p:spPr/>
        <p:txBody>
          <a:bodyPr/>
          <a:lstStyle/>
          <a:p>
            <a:r>
              <a:rPr lang="en-GB" dirty="0"/>
              <a:t>We test too many effects</a:t>
            </a:r>
          </a:p>
        </p:txBody>
      </p:sp>
      <p:sp>
        <p:nvSpPr>
          <p:cNvPr id="3" name="Content Placeholder 2">
            <a:extLst>
              <a:ext uri="{FF2B5EF4-FFF2-40B4-BE49-F238E27FC236}">
                <a16:creationId xmlns:a16="http://schemas.microsoft.com/office/drawing/2014/main" id="{EA79E658-436F-7E4C-D638-471E55AFBD94}"/>
              </a:ext>
            </a:extLst>
          </p:cNvPr>
          <p:cNvSpPr>
            <a:spLocks noGrp="1"/>
          </p:cNvSpPr>
          <p:nvPr>
            <p:ph idx="1"/>
          </p:nvPr>
        </p:nvSpPr>
        <p:spPr/>
        <p:txBody>
          <a:bodyPr/>
          <a:lstStyle/>
          <a:p>
            <a:r>
              <a:rPr lang="en-GB" dirty="0"/>
              <a:t>Maxwell (2004)</a:t>
            </a:r>
          </a:p>
        </p:txBody>
      </p:sp>
      <p:pic>
        <p:nvPicPr>
          <p:cNvPr id="4" name="Picture 3">
            <a:extLst>
              <a:ext uri="{FF2B5EF4-FFF2-40B4-BE49-F238E27FC236}">
                <a16:creationId xmlns:a16="http://schemas.microsoft.com/office/drawing/2014/main" id="{582EE56D-0C0A-862A-9815-62F6F6684F31}"/>
              </a:ext>
            </a:extLst>
          </p:cNvPr>
          <p:cNvPicPr>
            <a:picLocks noChangeAspect="1"/>
          </p:cNvPicPr>
          <p:nvPr/>
        </p:nvPicPr>
        <p:blipFill>
          <a:blip r:embed="rId2"/>
          <a:stretch>
            <a:fillRect/>
          </a:stretch>
        </p:blipFill>
        <p:spPr>
          <a:xfrm>
            <a:off x="3008114" y="1300599"/>
            <a:ext cx="4904176" cy="2991736"/>
          </a:xfrm>
          <a:prstGeom prst="rect">
            <a:avLst/>
          </a:prstGeom>
        </p:spPr>
      </p:pic>
      <p:sp>
        <p:nvSpPr>
          <p:cNvPr id="6" name="TextBox 5">
            <a:extLst>
              <a:ext uri="{FF2B5EF4-FFF2-40B4-BE49-F238E27FC236}">
                <a16:creationId xmlns:a16="http://schemas.microsoft.com/office/drawing/2014/main" id="{53F33F7B-4DA0-AC0E-9C1E-8540E009B271}"/>
              </a:ext>
            </a:extLst>
          </p:cNvPr>
          <p:cNvSpPr txBox="1"/>
          <p:nvPr/>
        </p:nvSpPr>
        <p:spPr>
          <a:xfrm>
            <a:off x="217938" y="4567557"/>
            <a:ext cx="8708125" cy="507831"/>
          </a:xfrm>
          <a:prstGeom prst="rect">
            <a:avLst/>
          </a:prstGeom>
          <a:noFill/>
        </p:spPr>
        <p:txBody>
          <a:bodyPr wrap="square">
            <a:spAutoFit/>
          </a:bodyPr>
          <a:lstStyle/>
          <a:p>
            <a:r>
              <a:rPr lang="en-GB" sz="1350" dirty="0">
                <a:solidFill>
                  <a:srgbClr val="333333"/>
                </a:solidFill>
                <a:latin typeface="Open Sans" panose="020B0606030504020204" pitchFamily="34" charset="0"/>
              </a:rPr>
              <a:t>Maxwell SE. The persistence of underpowered studies in psychological research: Causes, consequences, and remedies. </a:t>
            </a:r>
            <a:r>
              <a:rPr lang="en-GB" sz="1350" i="1" dirty="0" err="1">
                <a:solidFill>
                  <a:srgbClr val="333333"/>
                </a:solidFill>
                <a:latin typeface="Open Sans" panose="020B0606030504020204" pitchFamily="34" charset="0"/>
              </a:rPr>
              <a:t>Psychol</a:t>
            </a:r>
            <a:r>
              <a:rPr lang="en-GB" sz="1350" i="1" dirty="0">
                <a:solidFill>
                  <a:srgbClr val="333333"/>
                </a:solidFill>
                <a:latin typeface="Open Sans" panose="020B0606030504020204" pitchFamily="34" charset="0"/>
              </a:rPr>
              <a:t> Methods</a:t>
            </a:r>
            <a:r>
              <a:rPr lang="en-GB" sz="1350" dirty="0">
                <a:solidFill>
                  <a:srgbClr val="333333"/>
                </a:solidFill>
                <a:latin typeface="Open Sans" panose="020B0606030504020204" pitchFamily="34" charset="0"/>
              </a:rPr>
              <a:t> 2004; 9: 147–163.</a:t>
            </a:r>
            <a:endParaRPr lang="en-GB" sz="1350" dirty="0"/>
          </a:p>
        </p:txBody>
      </p:sp>
    </p:spTree>
    <p:extLst>
      <p:ext uri="{BB962C8B-B14F-4D97-AF65-F5344CB8AC3E}">
        <p14:creationId xmlns:p14="http://schemas.microsoft.com/office/powerpoint/2010/main" val="193150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Increase power without increasing sample size?</a:t>
            </a:r>
          </a:p>
        </p:txBody>
      </p:sp>
      <p:sp>
        <p:nvSpPr>
          <p:cNvPr id="3" name="Content Placeholder 2"/>
          <p:cNvSpPr>
            <a:spLocks noGrp="1"/>
          </p:cNvSpPr>
          <p:nvPr>
            <p:ph idx="1"/>
          </p:nvPr>
        </p:nvSpPr>
        <p:spPr/>
        <p:txBody>
          <a:bodyPr/>
          <a:lstStyle/>
          <a:p>
            <a:pPr marL="0" indent="0">
              <a:buNone/>
            </a:pPr>
            <a:r>
              <a:rPr lang="en-GB" dirty="0"/>
              <a:t>Appropriate analysis</a:t>
            </a:r>
          </a:p>
          <a:p>
            <a:pPr marL="0" indent="0">
              <a:buNone/>
            </a:pPr>
            <a:r>
              <a:rPr lang="en-GB" dirty="0"/>
              <a:t>Appropriate design</a:t>
            </a:r>
          </a:p>
          <a:p>
            <a:pPr marL="0" indent="0">
              <a:buNone/>
            </a:pPr>
            <a:r>
              <a:rPr lang="en-GB" dirty="0"/>
              <a:t>Focused hypothesis</a:t>
            </a:r>
          </a:p>
          <a:p>
            <a:pPr marL="0" indent="0">
              <a:buNone/>
            </a:pPr>
            <a:endParaRPr lang="en-GB" dirty="0"/>
          </a:p>
          <a:p>
            <a:pPr marL="0" indent="0">
              <a:buNone/>
            </a:pPr>
            <a:r>
              <a:rPr lang="en-GB" dirty="0">
                <a:solidFill>
                  <a:srgbClr val="00B050"/>
                </a:solidFill>
              </a:rPr>
              <a:t>… Almost as if pre-registration would help.</a:t>
            </a:r>
          </a:p>
        </p:txBody>
      </p:sp>
    </p:spTree>
    <p:extLst>
      <p:ext uri="{BB962C8B-B14F-4D97-AF65-F5344CB8AC3E}">
        <p14:creationId xmlns:p14="http://schemas.microsoft.com/office/powerpoint/2010/main" val="535551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9E96E-52B2-56FF-858F-DCC5B60F38B3}"/>
              </a:ext>
            </a:extLst>
          </p:cNvPr>
          <p:cNvSpPr>
            <a:spLocks noGrp="1"/>
          </p:cNvSpPr>
          <p:nvPr>
            <p:ph type="title"/>
          </p:nvPr>
        </p:nvSpPr>
        <p:spPr/>
        <p:txBody>
          <a:bodyPr/>
          <a:lstStyle/>
          <a:p>
            <a:r>
              <a:rPr lang="en-GB" dirty="0"/>
              <a:t>Session 2 worksheets</a:t>
            </a:r>
          </a:p>
        </p:txBody>
      </p:sp>
      <p:sp>
        <p:nvSpPr>
          <p:cNvPr id="3" name="Text Placeholder 2">
            <a:extLst>
              <a:ext uri="{FF2B5EF4-FFF2-40B4-BE49-F238E27FC236}">
                <a16:creationId xmlns:a16="http://schemas.microsoft.com/office/drawing/2014/main" id="{49514D2F-AAB0-FC71-8FF6-BC5186F3033B}"/>
              </a:ext>
            </a:extLst>
          </p:cNvPr>
          <p:cNvSpPr>
            <a:spLocks noGrp="1"/>
          </p:cNvSpPr>
          <p:nvPr>
            <p:ph type="body" sz="quarter" idx="20"/>
          </p:nvPr>
        </p:nvSpPr>
        <p:spPr/>
        <p:txBody>
          <a:bodyPr/>
          <a:lstStyle/>
          <a:p>
            <a:endParaRPr lang="en-GB"/>
          </a:p>
        </p:txBody>
      </p:sp>
    </p:spTree>
    <p:extLst>
      <p:ext uri="{BB962C8B-B14F-4D97-AF65-F5344CB8AC3E}">
        <p14:creationId xmlns:p14="http://schemas.microsoft.com/office/powerpoint/2010/main" val="4214783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06CDB-1C98-EE9A-E910-94DF58894C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F2AE6-5717-D474-F153-ABCB4F67E32C}"/>
              </a:ext>
            </a:extLst>
          </p:cNvPr>
          <p:cNvSpPr>
            <a:spLocks noGrp="1"/>
          </p:cNvSpPr>
          <p:nvPr>
            <p:ph type="title"/>
          </p:nvPr>
        </p:nvSpPr>
        <p:spPr>
          <a:xfrm>
            <a:off x="915318" y="-152507"/>
            <a:ext cx="8304607" cy="1202994"/>
          </a:xfrm>
        </p:spPr>
        <p:txBody>
          <a:bodyPr/>
          <a:lstStyle/>
          <a:p>
            <a:r>
              <a:rPr lang="en-GB" dirty="0"/>
              <a:t>Session 3: Strength of evidence and sample selection</a:t>
            </a:r>
          </a:p>
        </p:txBody>
      </p:sp>
      <p:sp>
        <p:nvSpPr>
          <p:cNvPr id="3" name="Text Placeholder 2">
            <a:extLst>
              <a:ext uri="{FF2B5EF4-FFF2-40B4-BE49-F238E27FC236}">
                <a16:creationId xmlns:a16="http://schemas.microsoft.com/office/drawing/2014/main" id="{4FAE679A-FF11-CD63-7D6B-D4869EE977B3}"/>
              </a:ext>
            </a:extLst>
          </p:cNvPr>
          <p:cNvSpPr>
            <a:spLocks noGrp="1"/>
          </p:cNvSpPr>
          <p:nvPr>
            <p:ph type="body" sz="quarter" idx="20"/>
          </p:nvPr>
        </p:nvSpPr>
        <p:spPr/>
        <p:txBody>
          <a:bodyPr/>
          <a:lstStyle/>
          <a:p>
            <a:endParaRPr lang="en-GB" dirty="0"/>
          </a:p>
        </p:txBody>
      </p:sp>
    </p:spTree>
    <p:extLst>
      <p:ext uri="{BB962C8B-B14F-4D97-AF65-F5344CB8AC3E}">
        <p14:creationId xmlns:p14="http://schemas.microsoft.com/office/powerpoint/2010/main" val="4249251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73CA71-BDD5-D050-7226-576666FCB6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4BE2ED-B5BE-6458-599E-8BC90303F961}"/>
              </a:ext>
            </a:extLst>
          </p:cNvPr>
          <p:cNvSpPr>
            <a:spLocks noGrp="1"/>
          </p:cNvSpPr>
          <p:nvPr>
            <p:ph type="title"/>
          </p:nvPr>
        </p:nvSpPr>
        <p:spPr/>
        <p:txBody>
          <a:bodyPr/>
          <a:lstStyle/>
          <a:p>
            <a:r>
              <a:rPr lang="en-GB"/>
              <a:t>Session 3 </a:t>
            </a:r>
            <a:r>
              <a:rPr lang="en-GB" dirty="0"/>
              <a:t>worksheets</a:t>
            </a:r>
          </a:p>
        </p:txBody>
      </p:sp>
      <p:sp>
        <p:nvSpPr>
          <p:cNvPr id="3" name="Text Placeholder 2">
            <a:extLst>
              <a:ext uri="{FF2B5EF4-FFF2-40B4-BE49-F238E27FC236}">
                <a16:creationId xmlns:a16="http://schemas.microsoft.com/office/drawing/2014/main" id="{5A4757D8-497B-FE5F-0714-802A51D4C837}"/>
              </a:ext>
            </a:extLst>
          </p:cNvPr>
          <p:cNvSpPr>
            <a:spLocks noGrp="1"/>
          </p:cNvSpPr>
          <p:nvPr>
            <p:ph type="body" sz="quarter" idx="20"/>
          </p:nvPr>
        </p:nvSpPr>
        <p:spPr/>
        <p:txBody>
          <a:bodyPr/>
          <a:lstStyle/>
          <a:p>
            <a:endParaRPr lang="en-GB"/>
          </a:p>
        </p:txBody>
      </p:sp>
    </p:spTree>
    <p:extLst>
      <p:ext uri="{BB962C8B-B14F-4D97-AF65-F5344CB8AC3E}">
        <p14:creationId xmlns:p14="http://schemas.microsoft.com/office/powerpoint/2010/main" val="2313892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A10740-34A4-593D-0895-E69802AF2E20}"/>
              </a:ext>
            </a:extLst>
          </p:cNvPr>
          <p:cNvSpPr>
            <a:spLocks noGrp="1"/>
          </p:cNvSpPr>
          <p:nvPr>
            <p:ph type="title"/>
          </p:nvPr>
        </p:nvSpPr>
        <p:spPr/>
        <p:txBody>
          <a:bodyPr/>
          <a:lstStyle/>
          <a:p>
            <a:r>
              <a:rPr lang="en-GB" dirty="0"/>
              <a:t>Sequential testing with Bayes Factors</a:t>
            </a:r>
          </a:p>
        </p:txBody>
      </p:sp>
      <p:sp>
        <p:nvSpPr>
          <p:cNvPr id="5" name="Text Placeholder 4">
            <a:extLst>
              <a:ext uri="{FF2B5EF4-FFF2-40B4-BE49-F238E27FC236}">
                <a16:creationId xmlns:a16="http://schemas.microsoft.com/office/drawing/2014/main" id="{31832274-38C4-489C-C81B-F2117ED6B719}"/>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3330354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Sequential testing with NHST</a:t>
            </a:r>
          </a:p>
        </p:txBody>
      </p:sp>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99808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8A22-49A6-6E39-36EF-AFE59DF25058}"/>
              </a:ext>
            </a:extLst>
          </p:cNvPr>
          <p:cNvSpPr>
            <a:spLocks noGrp="1"/>
          </p:cNvSpPr>
          <p:nvPr>
            <p:ph type="title"/>
          </p:nvPr>
        </p:nvSpPr>
        <p:spPr/>
        <p:txBody>
          <a:bodyPr/>
          <a:lstStyle/>
          <a:p>
            <a:r>
              <a:rPr lang="en-GB" dirty="0"/>
              <a:t>Alpha spending functions</a:t>
            </a:r>
          </a:p>
        </p:txBody>
      </p:sp>
      <p:sp>
        <p:nvSpPr>
          <p:cNvPr id="3" name="Text Placeholder 2">
            <a:extLst>
              <a:ext uri="{FF2B5EF4-FFF2-40B4-BE49-F238E27FC236}">
                <a16:creationId xmlns:a16="http://schemas.microsoft.com/office/drawing/2014/main" id="{91E56665-EE0C-5841-76A0-2349B73C4E21}"/>
              </a:ext>
            </a:extLst>
          </p:cNvPr>
          <p:cNvSpPr>
            <a:spLocks noGrp="1"/>
          </p:cNvSpPr>
          <p:nvPr>
            <p:ph type="body" sz="quarter" idx="20"/>
          </p:nvPr>
        </p:nvSpPr>
        <p:spPr/>
        <p:txBody>
          <a:bodyPr anchor="ctr"/>
          <a:lstStyle/>
          <a:p>
            <a:pPr>
              <a:buFont typeface="Arial" panose="020B0604020202020204" pitchFamily="34" charset="0"/>
              <a:buChar char="•"/>
            </a:pPr>
            <a:r>
              <a:rPr lang="en-GB" dirty="0"/>
              <a:t>O'Brien-Fleming when early stopping is less critical</a:t>
            </a:r>
          </a:p>
          <a:p>
            <a:pPr>
              <a:buFont typeface="Arial" panose="020B0604020202020204" pitchFamily="34" charset="0"/>
              <a:buChar char="•"/>
            </a:pPr>
            <a:r>
              <a:rPr lang="en-GB" dirty="0"/>
              <a:t>Pocock when all interim analyses are equally important</a:t>
            </a:r>
          </a:p>
          <a:p>
            <a:pPr>
              <a:buFont typeface="Arial" panose="020B0604020202020204" pitchFamily="34" charset="0"/>
              <a:buChar char="•"/>
            </a:pPr>
            <a:r>
              <a:rPr lang="en-GB" dirty="0"/>
              <a:t>Haybittle-Peto for very conservative interim analyses</a:t>
            </a:r>
          </a:p>
        </p:txBody>
      </p:sp>
    </p:spTree>
    <p:extLst>
      <p:ext uri="{BB962C8B-B14F-4D97-AF65-F5344CB8AC3E}">
        <p14:creationId xmlns:p14="http://schemas.microsoft.com/office/powerpoint/2010/main" val="1442942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1DA91-5C63-C84B-CB86-A8F11ACA3B28}"/>
              </a:ext>
            </a:extLst>
          </p:cNvPr>
          <p:cNvSpPr>
            <a:spLocks noGrp="1"/>
          </p:cNvSpPr>
          <p:nvPr>
            <p:ph type="title"/>
          </p:nvPr>
        </p:nvSpPr>
        <p:spPr/>
        <p:txBody>
          <a:bodyPr/>
          <a:lstStyle/>
          <a:p>
            <a:r>
              <a:rPr lang="en-GB" dirty="0"/>
              <a:t>What are challenges to reproducibility?</a:t>
            </a:r>
          </a:p>
        </p:txBody>
      </p:sp>
      <p:sp>
        <p:nvSpPr>
          <p:cNvPr id="3" name="Text Placeholder 2">
            <a:extLst>
              <a:ext uri="{FF2B5EF4-FFF2-40B4-BE49-F238E27FC236}">
                <a16:creationId xmlns:a16="http://schemas.microsoft.com/office/drawing/2014/main" id="{BC4D852A-A16B-C183-4519-42AC447DDD4F}"/>
              </a:ext>
            </a:extLst>
          </p:cNvPr>
          <p:cNvSpPr>
            <a:spLocks noGrp="1"/>
          </p:cNvSpPr>
          <p:nvPr>
            <p:ph type="body" sz="quarter" idx="20"/>
          </p:nvPr>
        </p:nvSpPr>
        <p:spPr/>
        <p:txBody>
          <a:bodyPr/>
          <a:lstStyle/>
          <a:p>
            <a:r>
              <a:rPr lang="en-GB" dirty="0"/>
              <a:t>QRPs</a:t>
            </a:r>
          </a:p>
          <a:p>
            <a:r>
              <a:rPr lang="en-GB" dirty="0"/>
              <a:t>P-values misconceptions</a:t>
            </a:r>
          </a:p>
          <a:p>
            <a:r>
              <a:rPr lang="en-GB" dirty="0"/>
              <a:t>Power</a:t>
            </a:r>
          </a:p>
        </p:txBody>
      </p:sp>
    </p:spTree>
    <p:extLst>
      <p:ext uri="{BB962C8B-B14F-4D97-AF65-F5344CB8AC3E}">
        <p14:creationId xmlns:p14="http://schemas.microsoft.com/office/powerpoint/2010/main" val="4293497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0A658C-B709-CDDD-306A-1465C4E6A4A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650A149-1FA0-47BC-AB6A-16A3916DE1EA}"/>
              </a:ext>
            </a:extLst>
          </p:cNvPr>
          <p:cNvSpPr>
            <a:spLocks noGrp="1"/>
          </p:cNvSpPr>
          <p:nvPr>
            <p:ph type="title"/>
          </p:nvPr>
        </p:nvSpPr>
        <p:spPr/>
        <p:txBody>
          <a:bodyPr/>
          <a:lstStyle/>
          <a:p>
            <a:r>
              <a:rPr lang="en-GB" dirty="0"/>
              <a:t>Plan interim analysis</a:t>
            </a:r>
          </a:p>
        </p:txBody>
      </p:sp>
      <p:sp>
        <p:nvSpPr>
          <p:cNvPr id="5" name="Text Placeholder 4">
            <a:extLst>
              <a:ext uri="{FF2B5EF4-FFF2-40B4-BE49-F238E27FC236}">
                <a16:creationId xmlns:a16="http://schemas.microsoft.com/office/drawing/2014/main" id="{0114F368-E370-F854-C655-497487017CB8}"/>
              </a:ext>
            </a:extLst>
          </p:cNvPr>
          <p:cNvSpPr>
            <a:spLocks noGrp="1"/>
          </p:cNvSpPr>
          <p:nvPr>
            <p:ph type="body" sz="quarter" idx="20"/>
          </p:nvPr>
        </p:nvSpPr>
        <p:spPr>
          <a:xfrm>
            <a:off x="402133" y="1177717"/>
            <a:ext cx="4642307" cy="3536851"/>
          </a:xfrm>
        </p:spPr>
        <p:txBody>
          <a:bodyPr anchor="ctr"/>
          <a:lstStyle/>
          <a:p>
            <a:pPr marL="0" indent="0">
              <a:buNone/>
            </a:pPr>
            <a:r>
              <a:rPr lang="en-GB" dirty="0"/>
              <a:t>Efficacy boundary</a:t>
            </a:r>
          </a:p>
          <a:p>
            <a:pPr marL="0" indent="0">
              <a:buNone/>
            </a:pPr>
            <a:r>
              <a:rPr lang="en-GB" dirty="0"/>
              <a:t>Futility boundary</a:t>
            </a:r>
          </a:p>
        </p:txBody>
      </p:sp>
    </p:spTree>
    <p:extLst>
      <p:ext uri="{BB962C8B-B14F-4D97-AF65-F5344CB8AC3E}">
        <p14:creationId xmlns:p14="http://schemas.microsoft.com/office/powerpoint/2010/main" val="23325930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9DACF-FA4A-5872-AFC5-23A6F6B78AB4}"/>
              </a:ext>
            </a:extLst>
          </p:cNvPr>
          <p:cNvSpPr>
            <a:spLocks noGrp="1"/>
          </p:cNvSpPr>
          <p:nvPr>
            <p:ph type="title"/>
          </p:nvPr>
        </p:nvSpPr>
        <p:spPr/>
        <p:txBody>
          <a:bodyPr/>
          <a:lstStyle/>
          <a:p>
            <a:r>
              <a:rPr lang="en-GB" dirty="0"/>
              <a:t>Accessible reference</a:t>
            </a:r>
          </a:p>
        </p:txBody>
      </p:sp>
      <p:pic>
        <p:nvPicPr>
          <p:cNvPr id="5" name="Picture 4">
            <a:extLst>
              <a:ext uri="{FF2B5EF4-FFF2-40B4-BE49-F238E27FC236}">
                <a16:creationId xmlns:a16="http://schemas.microsoft.com/office/drawing/2014/main" id="{69796B8D-4BEA-119B-B2C1-40709EC035D5}"/>
              </a:ext>
            </a:extLst>
          </p:cNvPr>
          <p:cNvPicPr>
            <a:picLocks noChangeAspect="1"/>
          </p:cNvPicPr>
          <p:nvPr/>
        </p:nvPicPr>
        <p:blipFill>
          <a:blip r:embed="rId2"/>
          <a:stretch>
            <a:fillRect/>
          </a:stretch>
        </p:blipFill>
        <p:spPr>
          <a:xfrm>
            <a:off x="707923" y="998419"/>
            <a:ext cx="7150389" cy="4970989"/>
          </a:xfrm>
          <a:prstGeom prst="rect">
            <a:avLst/>
          </a:prstGeom>
        </p:spPr>
      </p:pic>
    </p:spTree>
    <p:extLst>
      <p:ext uri="{BB962C8B-B14F-4D97-AF65-F5344CB8AC3E}">
        <p14:creationId xmlns:p14="http://schemas.microsoft.com/office/powerpoint/2010/main" val="1951836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59D08-33FC-E15F-765F-F0F9668E76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D1C0AC6-8AEB-2205-4686-CDDE39A47407}"/>
              </a:ext>
            </a:extLst>
          </p:cNvPr>
          <p:cNvSpPr>
            <a:spLocks noGrp="1"/>
          </p:cNvSpPr>
          <p:nvPr>
            <p:ph type="title"/>
          </p:nvPr>
        </p:nvSpPr>
        <p:spPr/>
        <p:txBody>
          <a:bodyPr/>
          <a:lstStyle/>
          <a:p>
            <a:r>
              <a:rPr lang="en-GB" dirty="0"/>
              <a:t>Report Transparently</a:t>
            </a:r>
          </a:p>
        </p:txBody>
      </p:sp>
      <p:sp>
        <p:nvSpPr>
          <p:cNvPr id="5" name="Text Placeholder 4">
            <a:extLst>
              <a:ext uri="{FF2B5EF4-FFF2-40B4-BE49-F238E27FC236}">
                <a16:creationId xmlns:a16="http://schemas.microsoft.com/office/drawing/2014/main" id="{86D5AE51-B975-66A3-6266-3C426F12A75D}"/>
              </a:ext>
            </a:extLst>
          </p:cNvPr>
          <p:cNvSpPr>
            <a:spLocks noGrp="1"/>
          </p:cNvSpPr>
          <p:nvPr>
            <p:ph type="body" sz="quarter" idx="20"/>
          </p:nvPr>
        </p:nvSpPr>
        <p:spPr>
          <a:xfrm>
            <a:off x="402133" y="1177717"/>
            <a:ext cx="5686247" cy="3536851"/>
          </a:xfrm>
        </p:spPr>
        <p:txBody>
          <a:bodyPr anchor="ctr"/>
          <a:lstStyle/>
          <a:p>
            <a:pPr>
              <a:buFont typeface="Arial" panose="020B0604020202020204" pitchFamily="34" charset="0"/>
              <a:buChar char="•"/>
            </a:pPr>
            <a:r>
              <a:rPr lang="en-GB" dirty="0"/>
              <a:t>Example from Paper</a:t>
            </a:r>
          </a:p>
        </p:txBody>
      </p:sp>
    </p:spTree>
    <p:extLst>
      <p:ext uri="{BB962C8B-B14F-4D97-AF65-F5344CB8AC3E}">
        <p14:creationId xmlns:p14="http://schemas.microsoft.com/office/powerpoint/2010/main" val="2966690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AE4EAA-C9EB-B8DB-CFC9-387A1F608A9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BC1BECC-5990-D82E-404F-97385573604C}"/>
              </a:ext>
            </a:extLst>
          </p:cNvPr>
          <p:cNvSpPr>
            <a:spLocks noGrp="1"/>
          </p:cNvSpPr>
          <p:nvPr>
            <p:ph type="title"/>
          </p:nvPr>
        </p:nvSpPr>
        <p:spPr/>
        <p:txBody>
          <a:bodyPr/>
          <a:lstStyle/>
          <a:p>
            <a:r>
              <a:rPr lang="en-GB" dirty="0"/>
              <a:t>Session 1: P-values and forking paths</a:t>
            </a:r>
          </a:p>
        </p:txBody>
      </p:sp>
      <p:sp>
        <p:nvSpPr>
          <p:cNvPr id="5" name="Text Placeholder 4">
            <a:extLst>
              <a:ext uri="{FF2B5EF4-FFF2-40B4-BE49-F238E27FC236}">
                <a16:creationId xmlns:a16="http://schemas.microsoft.com/office/drawing/2014/main" id="{DDF0386E-8BE6-F1FA-2537-40E2AA0916E6}"/>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337731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2A5CB9-36AB-B9D9-34C8-B81A46EB99C8}"/>
              </a:ext>
            </a:extLst>
          </p:cNvPr>
          <p:cNvSpPr>
            <a:spLocks noGrp="1"/>
          </p:cNvSpPr>
          <p:nvPr>
            <p:ph type="title"/>
          </p:nvPr>
        </p:nvSpPr>
        <p:spPr>
          <a:xfrm rot="16200000">
            <a:off x="-3639645" y="90792"/>
            <a:ext cx="8304607" cy="1079884"/>
          </a:xfrm>
        </p:spPr>
        <p:txBody>
          <a:bodyPr/>
          <a:lstStyle/>
          <a:p>
            <a:r>
              <a:rPr lang="en-GB" sz="2800" dirty="0"/>
              <a:t>Dance of the p-values</a:t>
            </a:r>
            <a:br>
              <a:rPr lang="en-GB" sz="2800" dirty="0"/>
            </a:br>
            <a:r>
              <a:rPr lang="en-GB" sz="2800" dirty="0"/>
              <a:t> (10’)</a:t>
            </a:r>
          </a:p>
        </p:txBody>
      </p:sp>
      <p:pic>
        <p:nvPicPr>
          <p:cNvPr id="2" name="Online Media 1" title="Dance p 3 Mar09">
            <a:hlinkClick r:id="" action="ppaction://media"/>
            <a:extLst>
              <a:ext uri="{FF2B5EF4-FFF2-40B4-BE49-F238E27FC236}">
                <a16:creationId xmlns:a16="http://schemas.microsoft.com/office/drawing/2014/main" id="{A73033E5-8546-982C-CC8D-EC245AE7D1E7}"/>
              </a:ext>
            </a:extLst>
          </p:cNvPr>
          <p:cNvPicPr>
            <a:picLocks noRot="1" noChangeAspect="1"/>
          </p:cNvPicPr>
          <p:nvPr>
            <a:videoFile r:link="rId1"/>
          </p:nvPr>
        </p:nvPicPr>
        <p:blipFill>
          <a:blip r:embed="rId4"/>
          <a:stretch>
            <a:fillRect/>
          </a:stretch>
        </p:blipFill>
        <p:spPr>
          <a:xfrm>
            <a:off x="1380119" y="145684"/>
            <a:ext cx="6469507" cy="4852131"/>
          </a:xfrm>
          <a:prstGeom prst="rect">
            <a:avLst/>
          </a:prstGeom>
        </p:spPr>
      </p:pic>
    </p:spTree>
    <p:extLst>
      <p:ext uri="{BB962C8B-B14F-4D97-AF65-F5344CB8AC3E}">
        <p14:creationId xmlns:p14="http://schemas.microsoft.com/office/powerpoint/2010/main" val="139930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9B3DE-1CC3-F818-FCF1-59EC03B81438}"/>
              </a:ext>
            </a:extLst>
          </p:cNvPr>
          <p:cNvSpPr>
            <a:spLocks noGrp="1"/>
          </p:cNvSpPr>
          <p:nvPr>
            <p:ph type="title"/>
          </p:nvPr>
        </p:nvSpPr>
        <p:spPr/>
        <p:txBody>
          <a:bodyPr/>
          <a:lstStyle/>
          <a:p>
            <a:r>
              <a:rPr lang="en-GB" dirty="0"/>
              <a:t>Confidence &amp; effect size</a:t>
            </a:r>
          </a:p>
        </p:txBody>
      </p:sp>
      <p:sp>
        <p:nvSpPr>
          <p:cNvPr id="3" name="Text Placeholder 2">
            <a:extLst>
              <a:ext uri="{FF2B5EF4-FFF2-40B4-BE49-F238E27FC236}">
                <a16:creationId xmlns:a16="http://schemas.microsoft.com/office/drawing/2014/main" id="{E0B52730-E386-3819-8FED-8C083F57D240}"/>
              </a:ext>
            </a:extLst>
          </p:cNvPr>
          <p:cNvSpPr>
            <a:spLocks noGrp="1"/>
          </p:cNvSpPr>
          <p:nvPr>
            <p:ph type="body" sz="quarter" idx="20"/>
          </p:nvPr>
        </p:nvSpPr>
        <p:spPr>
          <a:xfrm>
            <a:off x="402133" y="1177717"/>
            <a:ext cx="2227779" cy="3536851"/>
          </a:xfrm>
        </p:spPr>
        <p:txBody>
          <a:bodyPr/>
          <a:lstStyle/>
          <a:p>
            <a:pPr marL="0" indent="0">
              <a:buNone/>
            </a:pPr>
            <a:r>
              <a:rPr lang="en-GB" dirty="0"/>
              <a:t>Move to reporting confidence around effect sizes rather than p-values</a:t>
            </a:r>
          </a:p>
        </p:txBody>
      </p:sp>
      <p:pic>
        <p:nvPicPr>
          <p:cNvPr id="5" name="Picture 4">
            <a:hlinkClick r:id="rId2"/>
            <a:extLst>
              <a:ext uri="{FF2B5EF4-FFF2-40B4-BE49-F238E27FC236}">
                <a16:creationId xmlns:a16="http://schemas.microsoft.com/office/drawing/2014/main" id="{347BE5F2-CB80-A0F2-935B-024F065F5CF7}"/>
              </a:ext>
            </a:extLst>
          </p:cNvPr>
          <p:cNvPicPr>
            <a:picLocks noChangeAspect="1"/>
          </p:cNvPicPr>
          <p:nvPr/>
        </p:nvPicPr>
        <p:blipFill>
          <a:blip r:embed="rId3"/>
          <a:stretch>
            <a:fillRect/>
          </a:stretch>
        </p:blipFill>
        <p:spPr>
          <a:xfrm>
            <a:off x="3233371" y="1131677"/>
            <a:ext cx="5508496" cy="321594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a:extLst>
              <a:ext uri="{FF2B5EF4-FFF2-40B4-BE49-F238E27FC236}">
                <a16:creationId xmlns:a16="http://schemas.microsoft.com/office/drawing/2014/main" id="{EC5AEACF-3997-8777-7E0D-79AA7E3B5701}"/>
              </a:ext>
            </a:extLst>
          </p:cNvPr>
          <p:cNvSpPr txBox="1"/>
          <p:nvPr/>
        </p:nvSpPr>
        <p:spPr>
          <a:xfrm>
            <a:off x="4076363" y="4675031"/>
            <a:ext cx="4608414" cy="369332"/>
          </a:xfrm>
          <a:prstGeom prst="rect">
            <a:avLst/>
          </a:prstGeom>
          <a:solidFill>
            <a:schemeClr val="bg1"/>
          </a:solidFill>
        </p:spPr>
        <p:txBody>
          <a:bodyPr wrap="square">
            <a:spAutoFit/>
          </a:bodyPr>
          <a:lstStyle/>
          <a:p>
            <a:r>
              <a:rPr lang="en-GB" dirty="0"/>
              <a:t>https://matthewbjane.quarto.pub/</a:t>
            </a:r>
          </a:p>
        </p:txBody>
      </p:sp>
      <p:sp>
        <p:nvSpPr>
          <p:cNvPr id="8" name="Rectangle 1">
            <a:extLst>
              <a:ext uri="{FF2B5EF4-FFF2-40B4-BE49-F238E27FC236}">
                <a16:creationId xmlns:a16="http://schemas.microsoft.com/office/drawing/2014/main" id="{AF5F5294-CDC3-15A1-B030-E1B9B368EF97}"/>
              </a:ext>
            </a:extLst>
          </p:cNvPr>
          <p:cNvSpPr>
            <a:spLocks noChangeArrowheads="1"/>
          </p:cNvSpPr>
          <p:nvPr/>
        </p:nvSpPr>
        <p:spPr bwMode="auto">
          <a:xfrm>
            <a:off x="113288" y="3141572"/>
            <a:ext cx="2985962" cy="178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The treatment group had a significantly higher mean than the control group (</a:t>
            </a:r>
            <a:r>
              <a:rPr kumimoji="0" lang="en-US" altLang="en-US" sz="1400" b="0" i="1" u="none" strike="noStrike" cap="none" normalizeH="0" baseline="0" dirty="0">
                <a:ln>
                  <a:noFill/>
                </a:ln>
                <a:solidFill>
                  <a:schemeClr val="tx1"/>
                </a:solidFill>
                <a:effectLst/>
                <a:latin typeface="Arial" panose="020B0604020202020204" pitchFamily="34" charset="0"/>
              </a:rPr>
              <a:t>t</a:t>
            </a:r>
            <a:r>
              <a:rPr kumimoji="0" lang="en-US" altLang="en-US" sz="1400" b="0" i="0" u="none" strike="noStrike" cap="none" normalizeH="0" baseline="0" dirty="0">
                <a:ln>
                  <a:noFill/>
                </a:ln>
                <a:solidFill>
                  <a:schemeClr val="tx1"/>
                </a:solidFill>
                <a:effectLst/>
                <a:latin typeface="Arial" panose="020B0604020202020204" pitchFamily="34" charset="0"/>
              </a:rPr>
              <a:t> = 2.76, </a:t>
            </a:r>
            <a:r>
              <a:rPr kumimoji="0" lang="en-US" altLang="en-US" sz="1400" b="0" i="1" u="none" strike="noStrike" cap="none" normalizeH="0" baseline="0" dirty="0">
                <a:ln>
                  <a:noFill/>
                </a:ln>
                <a:solidFill>
                  <a:schemeClr val="tx1"/>
                </a:solidFill>
                <a:effectLst/>
                <a:latin typeface="Arial" panose="020B0604020202020204" pitchFamily="34" charset="0"/>
              </a:rPr>
              <a:t>p</a:t>
            </a:r>
            <a:r>
              <a:rPr kumimoji="0" lang="en-US" altLang="en-US" sz="1400" b="0" i="0" u="none" strike="noStrike" cap="none" normalizeH="0" baseline="0" dirty="0">
                <a:ln>
                  <a:noFill/>
                </a:ln>
                <a:solidFill>
                  <a:schemeClr val="tx1"/>
                </a:solidFill>
                <a:effectLst/>
                <a:latin typeface="Arial" panose="020B0604020202020204" pitchFamily="34" charset="0"/>
              </a:rPr>
              <a:t> = .009, </a:t>
            </a:r>
            <a:r>
              <a:rPr kumimoji="0" lang="en-US" altLang="en-US" sz="1400" b="0" i="1" u="none" strike="noStrike" cap="none" normalizeH="0" baseline="0" dirty="0">
                <a:ln>
                  <a:noFill/>
                </a:ln>
                <a:solidFill>
                  <a:schemeClr val="tx1"/>
                </a:solidFill>
                <a:effectLst/>
                <a:latin typeface="Arial" panose="020B0604020202020204" pitchFamily="34" charset="0"/>
              </a:rPr>
              <a:t>n</a:t>
            </a:r>
            <a:r>
              <a:rPr kumimoji="0" lang="en-US" altLang="en-US" sz="1400" b="0" i="0" u="none" strike="noStrike" cap="none" normalizeH="0" baseline="0" dirty="0">
                <a:ln>
                  <a:noFill/>
                </a:ln>
                <a:solidFill>
                  <a:schemeClr val="tx1"/>
                </a:solidFill>
                <a:effectLst/>
                <a:latin typeface="Arial" panose="020B0604020202020204" pitchFamily="34" charset="0"/>
              </a:rPr>
              <a:t> = 35, </a:t>
            </a:r>
            <a:r>
              <a:rPr kumimoji="0" lang="en-US" altLang="en-US" sz="1400" b="0" i="1" u="none" strike="noStrike" cap="none" normalizeH="0" baseline="0" dirty="0">
                <a:ln>
                  <a:noFill/>
                </a:ln>
                <a:solidFill>
                  <a:schemeClr val="tx1"/>
                </a:solidFill>
                <a:effectLst/>
                <a:latin typeface="Arial" panose="020B0604020202020204" pitchFamily="34" charset="0"/>
              </a:rPr>
              <a:t>d</a:t>
            </a:r>
            <a:r>
              <a:rPr kumimoji="0" lang="en-US" altLang="en-US" sz="1400" b="0" i="0" u="none" strike="noStrike" cap="none" normalizeH="0" baseline="0" dirty="0">
                <a:ln>
                  <a:noFill/>
                </a:ln>
                <a:solidFill>
                  <a:schemeClr val="tx1"/>
                </a:solidFill>
                <a:effectLst/>
                <a:latin typeface="Arial" panose="020B0604020202020204" pitchFamily="34" charset="0"/>
              </a:rPr>
              <a:t> = 0.47, 95% CI [0.11, 0.81]).”</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000" b="0" i="0" u="none" strike="noStrike" cap="none" normalizeH="0" baseline="0" dirty="0">
                <a:ln>
                  <a:noFill/>
                </a:ln>
                <a:solidFill>
                  <a:schemeClr val="tx1"/>
                </a:solidFill>
                <a:effectLst/>
                <a:latin typeface="Arial" panose="020B0604020202020204" pitchFamily="34" charset="0"/>
              </a:rPr>
            </a:b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1" name="Explosion: 14 Points 10">
            <a:extLst>
              <a:ext uri="{FF2B5EF4-FFF2-40B4-BE49-F238E27FC236}">
                <a16:creationId xmlns:a16="http://schemas.microsoft.com/office/drawing/2014/main" id="{BC0AF123-A417-7D4B-DA52-1AC34345B18F}"/>
              </a:ext>
            </a:extLst>
          </p:cNvPr>
          <p:cNvSpPr/>
          <p:nvPr/>
        </p:nvSpPr>
        <p:spPr>
          <a:xfrm>
            <a:off x="7420396" y="2411427"/>
            <a:ext cx="1321471" cy="808943"/>
          </a:xfrm>
          <a:prstGeom prst="irregularSeal2">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12EC838-4E9D-D942-FE6F-1E1EF8C84AEB}"/>
              </a:ext>
            </a:extLst>
          </p:cNvPr>
          <p:cNvSpPr txBox="1"/>
          <p:nvPr/>
        </p:nvSpPr>
        <p:spPr>
          <a:xfrm>
            <a:off x="7525593" y="2433133"/>
            <a:ext cx="1277567" cy="808943"/>
          </a:xfrm>
          <a:prstGeom prst="rect">
            <a:avLst/>
          </a:prstGeom>
          <a:noFill/>
        </p:spPr>
        <p:txBody>
          <a:bodyPr wrap="square" lIns="216000" tIns="187200" rIns="216000" bIns="187200" rtlCol="0">
            <a:spAutoFit/>
          </a:bodyPr>
          <a:lstStyle/>
          <a:p>
            <a:r>
              <a:rPr lang="en-GB" sz="1400" b="1" i="0" dirty="0">
                <a:solidFill>
                  <a:schemeClr val="accent1"/>
                </a:solidFill>
                <a:latin typeface="Arial"/>
                <a:cs typeface="Arial"/>
              </a:rPr>
              <a:t>With </a:t>
            </a:r>
          </a:p>
          <a:p>
            <a:r>
              <a:rPr lang="en-GB" sz="1400" b="1" dirty="0">
                <a:solidFill>
                  <a:schemeClr val="accent1"/>
                </a:solidFill>
                <a:latin typeface="Arial"/>
                <a:cs typeface="Arial"/>
              </a:rPr>
              <a:t>R code</a:t>
            </a:r>
            <a:endParaRPr lang="en-GB" sz="1400" b="1" i="0" dirty="0">
              <a:solidFill>
                <a:schemeClr val="accent1"/>
              </a:solidFill>
              <a:latin typeface="Arial"/>
              <a:cs typeface="Arial"/>
            </a:endParaRPr>
          </a:p>
        </p:txBody>
      </p:sp>
    </p:spTree>
    <p:extLst>
      <p:ext uri="{BB962C8B-B14F-4D97-AF65-F5344CB8AC3E}">
        <p14:creationId xmlns:p14="http://schemas.microsoft.com/office/powerpoint/2010/main" val="2867802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B59AD-390F-DF47-895D-6664E0C8C6E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C2EEBD0-76EC-14C1-BCA0-10112CE80A50}"/>
              </a:ext>
            </a:extLst>
          </p:cNvPr>
          <p:cNvSpPr>
            <a:spLocks noGrp="1"/>
          </p:cNvSpPr>
          <p:nvPr>
            <p:ph type="title"/>
          </p:nvPr>
        </p:nvSpPr>
        <p:spPr/>
        <p:txBody>
          <a:bodyPr/>
          <a:lstStyle/>
          <a:p>
            <a:r>
              <a:rPr lang="en-GB" dirty="0"/>
              <a:t>Session 1 Worksheets</a:t>
            </a:r>
          </a:p>
        </p:txBody>
      </p:sp>
      <p:sp>
        <p:nvSpPr>
          <p:cNvPr id="5" name="Text Placeholder 4">
            <a:extLst>
              <a:ext uri="{FF2B5EF4-FFF2-40B4-BE49-F238E27FC236}">
                <a16:creationId xmlns:a16="http://schemas.microsoft.com/office/drawing/2014/main" id="{8D27BC6A-FEC9-73EB-0607-B4582BE96DFB}"/>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2289221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CDCE-6FE0-D827-C8F3-8D1DB09CB629}"/>
              </a:ext>
            </a:extLst>
          </p:cNvPr>
          <p:cNvSpPr>
            <a:spLocks noGrp="1"/>
          </p:cNvSpPr>
          <p:nvPr>
            <p:ph type="title"/>
          </p:nvPr>
        </p:nvSpPr>
        <p:spPr/>
        <p:txBody>
          <a:bodyPr/>
          <a:lstStyle/>
          <a:p>
            <a:r>
              <a:rPr lang="en-GB" dirty="0"/>
              <a:t>Session 2: Power and sample selection</a:t>
            </a:r>
          </a:p>
        </p:txBody>
      </p:sp>
      <p:sp>
        <p:nvSpPr>
          <p:cNvPr id="3" name="Text Placeholder 2">
            <a:extLst>
              <a:ext uri="{FF2B5EF4-FFF2-40B4-BE49-F238E27FC236}">
                <a16:creationId xmlns:a16="http://schemas.microsoft.com/office/drawing/2014/main" id="{A17114A3-DDD5-D6D9-5D7A-89E885D8CDFB}"/>
              </a:ext>
            </a:extLst>
          </p:cNvPr>
          <p:cNvSpPr>
            <a:spLocks noGrp="1"/>
          </p:cNvSpPr>
          <p:nvPr>
            <p:ph type="body" sz="quarter" idx="20"/>
          </p:nvPr>
        </p:nvSpPr>
        <p:spPr/>
        <p:txBody>
          <a:bodyPr/>
          <a:lstStyle/>
          <a:p>
            <a:endParaRPr lang="en-GB"/>
          </a:p>
        </p:txBody>
      </p:sp>
    </p:spTree>
    <p:extLst>
      <p:ext uri="{BB962C8B-B14F-4D97-AF65-F5344CB8AC3E}">
        <p14:creationId xmlns:p14="http://schemas.microsoft.com/office/powerpoint/2010/main" val="2878176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02150-C118-4F8D-93DB-C15DF06CC1C5}"/>
              </a:ext>
            </a:extLst>
          </p:cNvPr>
          <p:cNvSpPr>
            <a:spLocks noGrp="1"/>
          </p:cNvSpPr>
          <p:nvPr>
            <p:ph type="title"/>
          </p:nvPr>
        </p:nvSpPr>
        <p:spPr>
          <a:xfrm>
            <a:off x="628650" y="56818"/>
            <a:ext cx="7886700" cy="994172"/>
          </a:xfrm>
        </p:spPr>
        <p:txBody>
          <a:bodyPr/>
          <a:lstStyle/>
          <a:p>
            <a:r>
              <a:rPr lang="en-GB" dirty="0"/>
              <a:t>Familiar scenario #2</a:t>
            </a:r>
          </a:p>
        </p:txBody>
      </p:sp>
      <p:sp>
        <p:nvSpPr>
          <p:cNvPr id="3" name="Content Placeholder 2">
            <a:extLst>
              <a:ext uri="{FF2B5EF4-FFF2-40B4-BE49-F238E27FC236}">
                <a16:creationId xmlns:a16="http://schemas.microsoft.com/office/drawing/2014/main" id="{D1EFB122-E184-48A7-A10C-A6B22C9072ED}"/>
              </a:ext>
            </a:extLst>
          </p:cNvPr>
          <p:cNvSpPr>
            <a:spLocks noGrp="1"/>
          </p:cNvSpPr>
          <p:nvPr>
            <p:ph idx="1"/>
          </p:nvPr>
        </p:nvSpPr>
        <p:spPr>
          <a:xfrm>
            <a:off x="840000" y="952530"/>
            <a:ext cx="7675350" cy="3263504"/>
          </a:xfrm>
        </p:spPr>
        <p:txBody>
          <a:bodyPr>
            <a:normAutofit fontScale="77500" lnSpcReduction="20000"/>
          </a:bodyPr>
          <a:lstStyle/>
          <a:p>
            <a:r>
              <a:rPr lang="en-GB" dirty="0"/>
              <a:t>You do a bunch of tests. Among all your hypothesis something comes out as p &gt;.02. </a:t>
            </a:r>
          </a:p>
          <a:p>
            <a:r>
              <a:rPr lang="en-GB" dirty="0"/>
              <a:t>You try to publish but get desk rejected in the most reputable journal.</a:t>
            </a:r>
          </a:p>
          <a:p>
            <a:r>
              <a:rPr lang="en-GB" dirty="0"/>
              <a:t>Desk rejection indicates you tested 5 hypothesis and the likelihood of one of them crossing the threshold is very high (see Maxwell, 2004) and the rational for which ones should be significant is not very compelling. </a:t>
            </a:r>
          </a:p>
        </p:txBody>
      </p:sp>
    </p:spTree>
    <p:extLst>
      <p:ext uri="{BB962C8B-B14F-4D97-AF65-F5344CB8AC3E}">
        <p14:creationId xmlns:p14="http://schemas.microsoft.com/office/powerpoint/2010/main" val="1341086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How do we justify our samples?</a:t>
            </a:r>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3"/>
          <a:stretch>
            <a:fillRect/>
          </a:stretch>
        </p:blipFill>
        <p:spPr>
          <a:xfrm>
            <a:off x="323071" y="1185389"/>
            <a:ext cx="8362223" cy="3875484"/>
          </a:xfrm>
          <a:prstGeom prst="rect">
            <a:avLst/>
          </a:prstGeom>
        </p:spPr>
      </p:pic>
    </p:spTree>
    <p:extLst>
      <p:ext uri="{BB962C8B-B14F-4D97-AF65-F5344CB8AC3E}">
        <p14:creationId xmlns:p14="http://schemas.microsoft.com/office/powerpoint/2010/main" val="2468521346"/>
      </p:ext>
    </p:extLst>
  </p:cSld>
  <p:clrMapOvr>
    <a:masterClrMapping/>
  </p:clrMapOvr>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Props1.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A78EDE-5FEE-4D4A-A6CE-BA46B95F7B32}">
  <ds:schemaRefs>
    <ds:schemaRef ds:uri="http://schemas.microsoft.com/sharepoint/v3/contenttype/forms"/>
  </ds:schemaRefs>
</ds:datastoreItem>
</file>

<file path=customXml/itemProps3.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32889</TotalTime>
  <Words>1403</Words>
  <Application>Microsoft Office PowerPoint</Application>
  <PresentationFormat>On-screen Show (16:9)</PresentationFormat>
  <Paragraphs>88</Paragraphs>
  <Slides>22</Slides>
  <Notes>6</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Cambria</vt:lpstr>
      <vt:lpstr>Fira Sans</vt:lpstr>
      <vt:lpstr>Georgia</vt:lpstr>
      <vt:lpstr>Lucida Grande</vt:lpstr>
      <vt:lpstr>Open Sans</vt:lpstr>
      <vt:lpstr>UoL Powerpoint Guidelines Accessibility Design</vt:lpstr>
      <vt:lpstr>Day 2: Understanding challenges to reproducibility</vt:lpstr>
      <vt:lpstr>What are challenges to reproducibility?</vt:lpstr>
      <vt:lpstr>Session 1: P-values and forking paths</vt:lpstr>
      <vt:lpstr>Dance of the p-values  (10’)</vt:lpstr>
      <vt:lpstr>Confidence &amp; effect size</vt:lpstr>
      <vt:lpstr>Session 1 Worksheets</vt:lpstr>
      <vt:lpstr>Session 2: Power and sample selection</vt:lpstr>
      <vt:lpstr>Familiar scenario #2</vt:lpstr>
      <vt:lpstr>How do we justify our samples?</vt:lpstr>
      <vt:lpstr>Low power and replicability</vt:lpstr>
      <vt:lpstr>Low power</vt:lpstr>
      <vt:lpstr>We test too many effects</vt:lpstr>
      <vt:lpstr>Increase power without increasing sample size?</vt:lpstr>
      <vt:lpstr>Session 2 worksheets</vt:lpstr>
      <vt:lpstr>Session 3: Strength of evidence and sample selection</vt:lpstr>
      <vt:lpstr>Session 3 worksheets</vt:lpstr>
      <vt:lpstr>Sequential testing with Bayes Factors</vt:lpstr>
      <vt:lpstr>Sequential testing with NHST</vt:lpstr>
      <vt:lpstr>Alpha spending functions</vt:lpstr>
      <vt:lpstr>Plan interim analysis</vt:lpstr>
      <vt:lpstr>Accessible reference</vt:lpstr>
      <vt:lpstr>Report Transparently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Souto, David (Dr.)</cp:lastModifiedBy>
  <cp:revision>503</cp:revision>
  <cp:lastPrinted>2020-07-06T08:56:06Z</cp:lastPrinted>
  <dcterms:created xsi:type="dcterms:W3CDTF">2020-04-08T13:53:01Z</dcterms:created>
  <dcterms:modified xsi:type="dcterms:W3CDTF">2025-05-09T10:15:48Z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